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9" r:id="rId1"/>
  </p:sldMasterIdLst>
  <p:notesMasterIdLst>
    <p:notesMasterId r:id="rId22"/>
  </p:notesMasterIdLst>
  <p:sldIdLst>
    <p:sldId id="256" r:id="rId2"/>
    <p:sldId id="311" r:id="rId3"/>
    <p:sldId id="313" r:id="rId4"/>
    <p:sldId id="314" r:id="rId5"/>
    <p:sldId id="315" r:id="rId6"/>
    <p:sldId id="312" r:id="rId7"/>
    <p:sldId id="310" r:id="rId8"/>
    <p:sldId id="317" r:id="rId9"/>
    <p:sldId id="328" r:id="rId10"/>
    <p:sldId id="318" r:id="rId11"/>
    <p:sldId id="329" r:id="rId12"/>
    <p:sldId id="319" r:id="rId13"/>
    <p:sldId id="330" r:id="rId14"/>
    <p:sldId id="320" r:id="rId15"/>
    <p:sldId id="331" r:id="rId16"/>
    <p:sldId id="332" r:id="rId17"/>
    <p:sldId id="282" r:id="rId18"/>
    <p:sldId id="323" r:id="rId19"/>
    <p:sldId id="284" r:id="rId20"/>
    <p:sldId id="32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D4E9"/>
    <a:srgbClr val="F6FDFE"/>
    <a:srgbClr val="F6FEFE"/>
    <a:srgbClr val="0000CC"/>
    <a:srgbClr val="3399FF"/>
    <a:srgbClr val="996633"/>
    <a:srgbClr val="0000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5"/>
    <p:restoredTop sz="94645"/>
  </p:normalViewPr>
  <p:slideViewPr>
    <p:cSldViewPr showGuides="1">
      <p:cViewPr varScale="1">
        <p:scale>
          <a:sx n="80" d="100"/>
          <a:sy n="80" d="100"/>
        </p:scale>
        <p:origin x="-835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785D90-25AE-431A-87E9-A771B907B077}" type="doc">
      <dgm:prSet loTypeId="urn:microsoft.com/office/officeart/2005/8/layout/orgChart1#1" loCatId="hierarchy" qsTypeId="urn:microsoft.com/office/officeart/2005/8/quickstyle/simple1#1" qsCatId="simple" csTypeId="urn:microsoft.com/office/officeart/2005/8/colors/accent1_2#1" csCatId="accent1" phldr="1"/>
      <dgm:spPr/>
    </dgm:pt>
    <dgm:pt modelId="{B4A09145-66B0-490A-9891-91EF71BFC476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Проблематика вопроса</a:t>
          </a:r>
        </a:p>
      </dgm:t>
    </dgm:pt>
    <dgm:pt modelId="{60083230-888D-4C63-B657-59C521D0867D}" type="parTrans" cxnId="{B5C8D54C-8A33-4B98-A204-317A11A3E58B}">
      <dgm:prSet/>
      <dgm:spPr/>
      <dgm:t>
        <a:bodyPr/>
        <a:lstStyle/>
        <a:p>
          <a:endParaRPr lang="ru-RU"/>
        </a:p>
      </dgm:t>
    </dgm:pt>
    <dgm:pt modelId="{624E7687-5EAE-483E-91A8-82B0249D81B0}" type="sibTrans" cxnId="{B5C8D54C-8A33-4B98-A204-317A11A3E58B}">
      <dgm:prSet/>
      <dgm:spPr/>
      <dgm:t>
        <a:bodyPr/>
        <a:lstStyle/>
        <a:p>
          <a:endParaRPr lang="ru-RU"/>
        </a:p>
      </dgm:t>
    </dgm:pt>
    <dgm:pt modelId="{C6E24B3B-A1D4-4D0D-8C85-4A691A9FF468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у родителей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представления о серьезности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речевой патологии у ребенк</a:t>
          </a: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а</a:t>
          </a:r>
          <a:r>
            <a: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</dgm:t>
    </dgm:pt>
    <dgm:pt modelId="{F711B7FE-CD92-475B-9329-9BC5B1D438B6}" type="parTrans" cxnId="{23CFFE8B-D0F1-495F-833E-B96794C39C52}">
      <dgm:prSet/>
      <dgm:spPr/>
      <dgm:t>
        <a:bodyPr/>
        <a:lstStyle/>
        <a:p>
          <a:endParaRPr lang="ru-RU"/>
        </a:p>
      </dgm:t>
    </dgm:pt>
    <dgm:pt modelId="{F0CCF1D4-81D4-465F-A415-F56EB199B899}" type="sibTrans" cxnId="{23CFFE8B-D0F1-495F-833E-B96794C39C52}">
      <dgm:prSet/>
      <dgm:spPr/>
      <dgm:t>
        <a:bodyPr/>
        <a:lstStyle/>
        <a:p>
          <a:endParaRPr lang="ru-RU"/>
        </a:p>
      </dgm:t>
    </dgm:pt>
    <dgm:pt modelId="{9C1FE3B9-09E8-4F2E-AF07-C1398D1C142D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Недостаточность  у родителей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знаний  о способах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коррекционно-развивающей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работы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 ребенком</a:t>
          </a:r>
        </a:p>
      </dgm:t>
    </dgm:pt>
    <dgm:pt modelId="{03920D05-FA36-4D1E-B7B3-49DCEB711E83}" type="parTrans" cxnId="{CC447E1A-24B5-4DC9-8B99-ACC348588617}">
      <dgm:prSet/>
      <dgm:spPr/>
      <dgm:t>
        <a:bodyPr/>
        <a:lstStyle/>
        <a:p>
          <a:endParaRPr lang="ru-RU"/>
        </a:p>
      </dgm:t>
    </dgm:pt>
    <dgm:pt modelId="{C15109A9-2D47-4DC1-A2AF-5E0899F76C3C}" type="sibTrans" cxnId="{CC447E1A-24B5-4DC9-8B99-ACC348588617}">
      <dgm:prSet/>
      <dgm:spPr/>
      <dgm:t>
        <a:bodyPr/>
        <a:lstStyle/>
        <a:p>
          <a:endParaRPr lang="ru-RU"/>
        </a:p>
      </dgm:t>
    </dgm:pt>
    <dgm:pt modelId="{62C85892-C816-4CB7-95C7-006072B21E3A}" type="pres">
      <dgm:prSet presAssocID="{44785D90-25AE-431A-87E9-A771B907B0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55BAAF4-66D5-4CA3-8444-5F26BB12746B}" type="pres">
      <dgm:prSet presAssocID="{B4A09145-66B0-490A-9891-91EF71BFC476}" presName="hierRoot1" presStyleCnt="0">
        <dgm:presLayoutVars>
          <dgm:hierBranch/>
        </dgm:presLayoutVars>
      </dgm:prSet>
      <dgm:spPr/>
    </dgm:pt>
    <dgm:pt modelId="{49E01ED6-10FD-46EA-80C7-09EF3C66B5DB}" type="pres">
      <dgm:prSet presAssocID="{B4A09145-66B0-490A-9891-91EF71BFC476}" presName="rootComposite1" presStyleCnt="0"/>
      <dgm:spPr/>
    </dgm:pt>
    <dgm:pt modelId="{DDB19586-EC91-43B7-AE82-F14435FDE0A1}" type="pres">
      <dgm:prSet presAssocID="{B4A09145-66B0-490A-9891-91EF71BFC476}" presName="rootText1" presStyleLbl="node0" presStyleIdx="0" presStyleCnt="1" custScaleY="297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A9DCF1-2482-4F63-9568-91CEF3CF1242}" type="pres">
      <dgm:prSet presAssocID="{B4A09145-66B0-490A-9891-91EF71BFC47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6465020-D26C-4B24-BC42-1A06D14D36EB}" type="pres">
      <dgm:prSet presAssocID="{B4A09145-66B0-490A-9891-91EF71BFC476}" presName="hierChild2" presStyleCnt="0"/>
      <dgm:spPr/>
    </dgm:pt>
    <dgm:pt modelId="{ADCE3BCF-E044-4385-A2F8-D8077F590818}" type="pres">
      <dgm:prSet presAssocID="{F711B7FE-CD92-475B-9329-9BC5B1D438B6}" presName="Name35" presStyleLbl="parChTrans1D2" presStyleIdx="0" presStyleCnt="2"/>
      <dgm:spPr/>
      <dgm:t>
        <a:bodyPr/>
        <a:lstStyle/>
        <a:p>
          <a:endParaRPr lang="ru-RU"/>
        </a:p>
      </dgm:t>
    </dgm:pt>
    <dgm:pt modelId="{FDF0607B-62ED-4AE3-8EEA-6C0C65C6B6DC}" type="pres">
      <dgm:prSet presAssocID="{C6E24B3B-A1D4-4D0D-8C85-4A691A9FF468}" presName="hierRoot2" presStyleCnt="0">
        <dgm:presLayoutVars>
          <dgm:hierBranch/>
        </dgm:presLayoutVars>
      </dgm:prSet>
      <dgm:spPr/>
    </dgm:pt>
    <dgm:pt modelId="{FEAD5DEB-2D43-44DB-9D52-3960B161CD9D}" type="pres">
      <dgm:prSet presAssocID="{C6E24B3B-A1D4-4D0D-8C85-4A691A9FF468}" presName="rootComposite" presStyleCnt="0"/>
      <dgm:spPr/>
    </dgm:pt>
    <dgm:pt modelId="{BD85C692-F926-4E8F-91F3-79AF61CC447C}" type="pres">
      <dgm:prSet presAssocID="{C6E24B3B-A1D4-4D0D-8C85-4A691A9FF468}" presName="rootText" presStyleLbl="node2" presStyleIdx="0" presStyleCnt="2" custScaleY="728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3A6605-ECD5-4751-AB8D-3D8D6F033B33}" type="pres">
      <dgm:prSet presAssocID="{C6E24B3B-A1D4-4D0D-8C85-4A691A9FF468}" presName="rootConnector" presStyleLbl="node2" presStyleIdx="0" presStyleCnt="2"/>
      <dgm:spPr/>
      <dgm:t>
        <a:bodyPr/>
        <a:lstStyle/>
        <a:p>
          <a:endParaRPr lang="ru-RU"/>
        </a:p>
      </dgm:t>
    </dgm:pt>
    <dgm:pt modelId="{926CF224-9F34-4047-B380-516476B5D870}" type="pres">
      <dgm:prSet presAssocID="{C6E24B3B-A1D4-4D0D-8C85-4A691A9FF468}" presName="hierChild4" presStyleCnt="0"/>
      <dgm:spPr/>
    </dgm:pt>
    <dgm:pt modelId="{677F13F4-C247-41F7-AD2E-FF269F471086}" type="pres">
      <dgm:prSet presAssocID="{C6E24B3B-A1D4-4D0D-8C85-4A691A9FF468}" presName="hierChild5" presStyleCnt="0"/>
      <dgm:spPr/>
    </dgm:pt>
    <dgm:pt modelId="{0DFDC49B-E892-4FD0-A977-A9510F21ADE4}" type="pres">
      <dgm:prSet presAssocID="{03920D05-FA36-4D1E-B7B3-49DCEB711E83}" presName="Name35" presStyleLbl="parChTrans1D2" presStyleIdx="1" presStyleCnt="2"/>
      <dgm:spPr/>
      <dgm:t>
        <a:bodyPr/>
        <a:lstStyle/>
        <a:p>
          <a:endParaRPr lang="ru-RU"/>
        </a:p>
      </dgm:t>
    </dgm:pt>
    <dgm:pt modelId="{E06549EB-CE3A-4EE4-83CD-61EE9CD00518}" type="pres">
      <dgm:prSet presAssocID="{9C1FE3B9-09E8-4F2E-AF07-C1398D1C142D}" presName="hierRoot2" presStyleCnt="0">
        <dgm:presLayoutVars>
          <dgm:hierBranch/>
        </dgm:presLayoutVars>
      </dgm:prSet>
      <dgm:spPr/>
    </dgm:pt>
    <dgm:pt modelId="{DC985AC7-519B-431E-8AB8-08500B11BEE2}" type="pres">
      <dgm:prSet presAssocID="{9C1FE3B9-09E8-4F2E-AF07-C1398D1C142D}" presName="rootComposite" presStyleCnt="0"/>
      <dgm:spPr/>
    </dgm:pt>
    <dgm:pt modelId="{B31C3664-5F5E-4526-BADE-C8553B4E7F40}" type="pres">
      <dgm:prSet presAssocID="{9C1FE3B9-09E8-4F2E-AF07-C1398D1C142D}" presName="rootText" presStyleLbl="node2" presStyleIdx="1" presStyleCnt="2" custScaleY="728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A80FFD-392C-42DB-8E6B-3792FB4DF8A7}" type="pres">
      <dgm:prSet presAssocID="{9C1FE3B9-09E8-4F2E-AF07-C1398D1C142D}" presName="rootConnector" presStyleLbl="node2" presStyleIdx="1" presStyleCnt="2"/>
      <dgm:spPr/>
      <dgm:t>
        <a:bodyPr/>
        <a:lstStyle/>
        <a:p>
          <a:endParaRPr lang="ru-RU"/>
        </a:p>
      </dgm:t>
    </dgm:pt>
    <dgm:pt modelId="{374A1ACC-64F8-44A7-AD12-FC2CE0E04A72}" type="pres">
      <dgm:prSet presAssocID="{9C1FE3B9-09E8-4F2E-AF07-C1398D1C142D}" presName="hierChild4" presStyleCnt="0"/>
      <dgm:spPr/>
    </dgm:pt>
    <dgm:pt modelId="{EEC4BA9B-D50E-45FC-99C4-9F09004CB14D}" type="pres">
      <dgm:prSet presAssocID="{9C1FE3B9-09E8-4F2E-AF07-C1398D1C142D}" presName="hierChild5" presStyleCnt="0"/>
      <dgm:spPr/>
    </dgm:pt>
    <dgm:pt modelId="{01F84C8B-6013-4984-98BF-129DC276A26A}" type="pres">
      <dgm:prSet presAssocID="{B4A09145-66B0-490A-9891-91EF71BFC476}" presName="hierChild3" presStyleCnt="0"/>
      <dgm:spPr/>
    </dgm:pt>
  </dgm:ptLst>
  <dgm:cxnLst>
    <dgm:cxn modelId="{CC447E1A-24B5-4DC9-8B99-ACC348588617}" srcId="{B4A09145-66B0-490A-9891-91EF71BFC476}" destId="{9C1FE3B9-09E8-4F2E-AF07-C1398D1C142D}" srcOrd="1" destOrd="0" parTransId="{03920D05-FA36-4D1E-B7B3-49DCEB711E83}" sibTransId="{C15109A9-2D47-4DC1-A2AF-5E0899F76C3C}"/>
    <dgm:cxn modelId="{23CFFE8B-D0F1-495F-833E-B96794C39C52}" srcId="{B4A09145-66B0-490A-9891-91EF71BFC476}" destId="{C6E24B3B-A1D4-4D0D-8C85-4A691A9FF468}" srcOrd="0" destOrd="0" parTransId="{F711B7FE-CD92-475B-9329-9BC5B1D438B6}" sibTransId="{F0CCF1D4-81D4-465F-A415-F56EB199B899}"/>
    <dgm:cxn modelId="{2A05DEFD-D1B4-4D19-898A-66D90CA1F5DC}" type="presOf" srcId="{B4A09145-66B0-490A-9891-91EF71BFC476}" destId="{DDB19586-EC91-43B7-AE82-F14435FDE0A1}" srcOrd="0" destOrd="0" presId="urn:microsoft.com/office/officeart/2005/8/layout/orgChart1#1"/>
    <dgm:cxn modelId="{E11624FC-7922-4084-AB76-52703E943C7C}" type="presOf" srcId="{B4A09145-66B0-490A-9891-91EF71BFC476}" destId="{12A9DCF1-2482-4F63-9568-91CEF3CF1242}" srcOrd="1" destOrd="0" presId="urn:microsoft.com/office/officeart/2005/8/layout/orgChart1#1"/>
    <dgm:cxn modelId="{989052E1-3E6E-4EDD-8B6F-88265626F5D5}" type="presOf" srcId="{9C1FE3B9-09E8-4F2E-AF07-C1398D1C142D}" destId="{6BA80FFD-392C-42DB-8E6B-3792FB4DF8A7}" srcOrd="1" destOrd="0" presId="urn:microsoft.com/office/officeart/2005/8/layout/orgChart1#1"/>
    <dgm:cxn modelId="{067D1DBF-04B3-4372-8C79-6DB4095A960F}" type="presOf" srcId="{9C1FE3B9-09E8-4F2E-AF07-C1398D1C142D}" destId="{B31C3664-5F5E-4526-BADE-C8553B4E7F40}" srcOrd="0" destOrd="0" presId="urn:microsoft.com/office/officeart/2005/8/layout/orgChart1#1"/>
    <dgm:cxn modelId="{5F705D0C-3435-41AF-93CB-6FF28F45B0C8}" type="presOf" srcId="{F711B7FE-CD92-475B-9329-9BC5B1D438B6}" destId="{ADCE3BCF-E044-4385-A2F8-D8077F590818}" srcOrd="0" destOrd="0" presId="urn:microsoft.com/office/officeart/2005/8/layout/orgChart1#1"/>
    <dgm:cxn modelId="{8F7BB1B2-84E5-4D44-83B4-02982851CBCA}" type="presOf" srcId="{44785D90-25AE-431A-87E9-A771B907B077}" destId="{62C85892-C816-4CB7-95C7-006072B21E3A}" srcOrd="0" destOrd="0" presId="urn:microsoft.com/office/officeart/2005/8/layout/orgChart1#1"/>
    <dgm:cxn modelId="{B5C8D54C-8A33-4B98-A204-317A11A3E58B}" srcId="{44785D90-25AE-431A-87E9-A771B907B077}" destId="{B4A09145-66B0-490A-9891-91EF71BFC476}" srcOrd="0" destOrd="0" parTransId="{60083230-888D-4C63-B657-59C521D0867D}" sibTransId="{624E7687-5EAE-483E-91A8-82B0249D81B0}"/>
    <dgm:cxn modelId="{2B1A9AF1-019F-4A7B-97E1-C520FAA22D8B}" type="presOf" srcId="{C6E24B3B-A1D4-4D0D-8C85-4A691A9FF468}" destId="{BD85C692-F926-4E8F-91F3-79AF61CC447C}" srcOrd="0" destOrd="0" presId="urn:microsoft.com/office/officeart/2005/8/layout/orgChart1#1"/>
    <dgm:cxn modelId="{8DB2F224-B225-443C-B995-538DF6382541}" type="presOf" srcId="{C6E24B3B-A1D4-4D0D-8C85-4A691A9FF468}" destId="{453A6605-ECD5-4751-AB8D-3D8D6F033B33}" srcOrd="1" destOrd="0" presId="urn:microsoft.com/office/officeart/2005/8/layout/orgChart1#1"/>
    <dgm:cxn modelId="{2421AE9E-2AEA-40A6-B5C2-7BB86AAA2B59}" type="presOf" srcId="{03920D05-FA36-4D1E-B7B3-49DCEB711E83}" destId="{0DFDC49B-E892-4FD0-A977-A9510F21ADE4}" srcOrd="0" destOrd="0" presId="urn:microsoft.com/office/officeart/2005/8/layout/orgChart1#1"/>
    <dgm:cxn modelId="{036D64A3-FEE8-4F38-8DE0-B411C07DF6ED}" type="presParOf" srcId="{62C85892-C816-4CB7-95C7-006072B21E3A}" destId="{955BAAF4-66D5-4CA3-8444-5F26BB12746B}" srcOrd="0" destOrd="0" presId="urn:microsoft.com/office/officeart/2005/8/layout/orgChart1#1"/>
    <dgm:cxn modelId="{58BA3936-ABD8-46D5-8841-28B9FC300AAC}" type="presParOf" srcId="{955BAAF4-66D5-4CA3-8444-5F26BB12746B}" destId="{49E01ED6-10FD-46EA-80C7-09EF3C66B5DB}" srcOrd="0" destOrd="0" presId="urn:microsoft.com/office/officeart/2005/8/layout/orgChart1#1"/>
    <dgm:cxn modelId="{69D1EB70-3A2C-4C53-BDB2-1863D6727DCE}" type="presParOf" srcId="{49E01ED6-10FD-46EA-80C7-09EF3C66B5DB}" destId="{DDB19586-EC91-43B7-AE82-F14435FDE0A1}" srcOrd="0" destOrd="0" presId="urn:microsoft.com/office/officeart/2005/8/layout/orgChart1#1"/>
    <dgm:cxn modelId="{53E981F0-CC60-4672-A115-566ACF65E2AC}" type="presParOf" srcId="{49E01ED6-10FD-46EA-80C7-09EF3C66B5DB}" destId="{12A9DCF1-2482-4F63-9568-91CEF3CF1242}" srcOrd="1" destOrd="0" presId="urn:microsoft.com/office/officeart/2005/8/layout/orgChart1#1"/>
    <dgm:cxn modelId="{9F23CBBA-CAD9-4C30-AF12-B9DDCFAFFC57}" type="presParOf" srcId="{955BAAF4-66D5-4CA3-8444-5F26BB12746B}" destId="{26465020-D26C-4B24-BC42-1A06D14D36EB}" srcOrd="1" destOrd="0" presId="urn:microsoft.com/office/officeart/2005/8/layout/orgChart1#1"/>
    <dgm:cxn modelId="{0472DB70-884E-4DB3-B112-BC1E9A745705}" type="presParOf" srcId="{26465020-D26C-4B24-BC42-1A06D14D36EB}" destId="{ADCE3BCF-E044-4385-A2F8-D8077F590818}" srcOrd="0" destOrd="0" presId="urn:microsoft.com/office/officeart/2005/8/layout/orgChart1#1"/>
    <dgm:cxn modelId="{9FC90935-80AA-4F85-8922-311533D41C80}" type="presParOf" srcId="{26465020-D26C-4B24-BC42-1A06D14D36EB}" destId="{FDF0607B-62ED-4AE3-8EEA-6C0C65C6B6DC}" srcOrd="1" destOrd="0" presId="urn:microsoft.com/office/officeart/2005/8/layout/orgChart1#1"/>
    <dgm:cxn modelId="{F33EA67A-E0B3-4156-8970-85F4B4A6B852}" type="presParOf" srcId="{FDF0607B-62ED-4AE3-8EEA-6C0C65C6B6DC}" destId="{FEAD5DEB-2D43-44DB-9D52-3960B161CD9D}" srcOrd="0" destOrd="0" presId="urn:microsoft.com/office/officeart/2005/8/layout/orgChart1#1"/>
    <dgm:cxn modelId="{2E2A2691-A00A-44E0-B4F8-A75FC8F90A4E}" type="presParOf" srcId="{FEAD5DEB-2D43-44DB-9D52-3960B161CD9D}" destId="{BD85C692-F926-4E8F-91F3-79AF61CC447C}" srcOrd="0" destOrd="0" presId="urn:microsoft.com/office/officeart/2005/8/layout/orgChart1#1"/>
    <dgm:cxn modelId="{20E5A7B3-75F9-42EB-A783-9C6580AAD9E7}" type="presParOf" srcId="{FEAD5DEB-2D43-44DB-9D52-3960B161CD9D}" destId="{453A6605-ECD5-4751-AB8D-3D8D6F033B33}" srcOrd="1" destOrd="0" presId="urn:microsoft.com/office/officeart/2005/8/layout/orgChart1#1"/>
    <dgm:cxn modelId="{10C8ED6C-2D99-4DB9-97B1-405FAEC37B04}" type="presParOf" srcId="{FDF0607B-62ED-4AE3-8EEA-6C0C65C6B6DC}" destId="{926CF224-9F34-4047-B380-516476B5D870}" srcOrd="1" destOrd="0" presId="urn:microsoft.com/office/officeart/2005/8/layout/orgChart1#1"/>
    <dgm:cxn modelId="{80026B7B-318A-444C-9B7F-C30D7A892B76}" type="presParOf" srcId="{FDF0607B-62ED-4AE3-8EEA-6C0C65C6B6DC}" destId="{677F13F4-C247-41F7-AD2E-FF269F471086}" srcOrd="2" destOrd="0" presId="urn:microsoft.com/office/officeart/2005/8/layout/orgChart1#1"/>
    <dgm:cxn modelId="{3DCE0867-E35A-41F6-9AA2-7DA9E7A2D34B}" type="presParOf" srcId="{26465020-D26C-4B24-BC42-1A06D14D36EB}" destId="{0DFDC49B-E892-4FD0-A977-A9510F21ADE4}" srcOrd="2" destOrd="0" presId="urn:microsoft.com/office/officeart/2005/8/layout/orgChart1#1"/>
    <dgm:cxn modelId="{CC3E4017-3283-4906-9010-3CC3E643CDEE}" type="presParOf" srcId="{26465020-D26C-4B24-BC42-1A06D14D36EB}" destId="{E06549EB-CE3A-4EE4-83CD-61EE9CD00518}" srcOrd="3" destOrd="0" presId="urn:microsoft.com/office/officeart/2005/8/layout/orgChart1#1"/>
    <dgm:cxn modelId="{59C94AB5-8C52-4CF1-A76C-4C8758BDF991}" type="presParOf" srcId="{E06549EB-CE3A-4EE4-83CD-61EE9CD00518}" destId="{DC985AC7-519B-431E-8AB8-08500B11BEE2}" srcOrd="0" destOrd="0" presId="urn:microsoft.com/office/officeart/2005/8/layout/orgChart1#1"/>
    <dgm:cxn modelId="{FC141709-BFE5-4A5B-A3B5-68174F7E197A}" type="presParOf" srcId="{DC985AC7-519B-431E-8AB8-08500B11BEE2}" destId="{B31C3664-5F5E-4526-BADE-C8553B4E7F40}" srcOrd="0" destOrd="0" presId="urn:microsoft.com/office/officeart/2005/8/layout/orgChart1#1"/>
    <dgm:cxn modelId="{3BF3F4B9-29B0-4BA3-84E4-717A27B24411}" type="presParOf" srcId="{DC985AC7-519B-431E-8AB8-08500B11BEE2}" destId="{6BA80FFD-392C-42DB-8E6B-3792FB4DF8A7}" srcOrd="1" destOrd="0" presId="urn:microsoft.com/office/officeart/2005/8/layout/orgChart1#1"/>
    <dgm:cxn modelId="{CE356B88-26BD-4E77-80F8-5DAC7B420FDB}" type="presParOf" srcId="{E06549EB-CE3A-4EE4-83CD-61EE9CD00518}" destId="{374A1ACC-64F8-44A7-AD12-FC2CE0E04A72}" srcOrd="1" destOrd="0" presId="urn:microsoft.com/office/officeart/2005/8/layout/orgChart1#1"/>
    <dgm:cxn modelId="{5D721145-5B6A-4ED2-AD47-F7F2BDD41FA4}" type="presParOf" srcId="{E06549EB-CE3A-4EE4-83CD-61EE9CD00518}" destId="{EEC4BA9B-D50E-45FC-99C4-9F09004CB14D}" srcOrd="2" destOrd="0" presId="urn:microsoft.com/office/officeart/2005/8/layout/orgChart1#1"/>
    <dgm:cxn modelId="{CDEF9664-336F-4987-A4EF-075FD4D263A7}" type="presParOf" srcId="{955BAAF4-66D5-4CA3-8444-5F26BB12746B}" destId="{01F84C8B-6013-4984-98BF-129DC276A26A}" srcOrd="2" destOrd="0" presId="urn:microsoft.com/office/officeart/2005/8/layout/orgChar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DC49B-E892-4FD0-A977-A9510F21ADE4}">
      <dsp:nvSpPr>
        <dsp:cNvPr id="0" name=""/>
        <dsp:cNvSpPr/>
      </dsp:nvSpPr>
      <dsp:spPr>
        <a:xfrm>
          <a:off x="4114799" y="744162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E3BCF-E044-4385-A2F8-D8077F590818}">
      <dsp:nvSpPr>
        <dsp:cNvPr id="0" name=""/>
        <dsp:cNvSpPr/>
      </dsp:nvSpPr>
      <dsp:spPr>
        <a:xfrm>
          <a:off x="1862986" y="744162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19586-EC91-43B7-AE82-F14435FDE0A1}">
      <dsp:nvSpPr>
        <dsp:cNvPr id="0" name=""/>
        <dsp:cNvSpPr/>
      </dsp:nvSpPr>
      <dsp:spPr>
        <a:xfrm>
          <a:off x="2253797" y="189863"/>
          <a:ext cx="3722005" cy="55429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Проблематика вопроса</a:t>
          </a:r>
        </a:p>
      </dsp:txBody>
      <dsp:txXfrm>
        <a:off x="2253797" y="189863"/>
        <a:ext cx="3722005" cy="554299"/>
      </dsp:txXfrm>
    </dsp:sp>
    <dsp:sp modelId="{BD85C692-F926-4E8F-91F3-79AF61CC447C}">
      <dsp:nvSpPr>
        <dsp:cNvPr id="0" name=""/>
        <dsp:cNvSpPr/>
      </dsp:nvSpPr>
      <dsp:spPr>
        <a:xfrm>
          <a:off x="1984" y="1525783"/>
          <a:ext cx="3722005" cy="1356187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у родителей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представления о серьезности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речевой патологии у ребенк</a:t>
          </a: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а</a:t>
          </a:r>
          <a:r>
            <a:rPr kumimoji="0" lang="ru-RU" altLang="ru-RU" sz="18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</a:p>
      </dsp:txBody>
      <dsp:txXfrm>
        <a:off x="1984" y="1525783"/>
        <a:ext cx="3722005" cy="1356187"/>
      </dsp:txXfrm>
    </dsp:sp>
    <dsp:sp modelId="{B31C3664-5F5E-4526-BADE-C8553B4E7F40}">
      <dsp:nvSpPr>
        <dsp:cNvPr id="0" name=""/>
        <dsp:cNvSpPr/>
      </dsp:nvSpPr>
      <dsp:spPr>
        <a:xfrm>
          <a:off x="4505610" y="1525783"/>
          <a:ext cx="3722005" cy="1356187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Недостаточность  у родителей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знаний  о способах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коррекционно-развивающей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работы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</a:pPr>
          <a:r>
            <a:rPr kumimoji="0" lang="ru-RU" alt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 ребенком</a:t>
          </a:r>
        </a:p>
      </dsp:txBody>
      <dsp:txXfrm>
        <a:off x="4505610" y="1525783"/>
        <a:ext cx="3722005" cy="1356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273762-9686-4C8D-8CBF-9978A1DA0A4C}" type="datetimeFigureOut"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>
              <a:buNone/>
            </a:pPr>
            <a:fld id="{9A0DB2DC-4C9A-4742-B13C-FB6460FD3503}" type="slidenum">
              <a:rPr lang="ru-RU" sz="1200" dirty="0"/>
              <a:t>‹#›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41645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3277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ru-RU" sz="1200" dirty="0"/>
              <a:t>15</a:t>
            </a:fld>
            <a:endParaRPr lang="ru-RU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779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99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58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pic" idx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47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466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256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236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366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34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77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879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71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9A4E91-03B8-4E10-BF58-30F8487D80C6}" type="datetimeFigureOut"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10.11.2022</a:t>
            </a:fld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9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ru-RU" altLang="ru-RU" smtClean="0">
                <a:latin typeface="Arial" panose="020B0604020202020204" pitchFamily="34" charset="0"/>
              </a:rPr>
              <a:t>‹#›</a:t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94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5"/>
          <p:cNvSpPr>
            <a:spLocks noTextEdit="1"/>
          </p:cNvSpPr>
          <p:nvPr/>
        </p:nvSpPr>
        <p:spPr>
          <a:xfrm>
            <a:off x="-2643187" y="785813"/>
            <a:ext cx="13073062" cy="4643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endParaRPr lang="ru-RU" altLang="en-US" sz="4000" b="1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0000CC"/>
                  </a:gs>
                  <a:gs pos="50000">
                    <a:srgbClr val="00005E"/>
                  </a:gs>
                  <a:gs pos="100000">
                    <a:srgbClr val="0000CC"/>
                  </a:gs>
                </a:gsLst>
                <a:lin ang="18900000" scaled="1"/>
                <a:tileRect/>
              </a:gra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51" name="Заголовок 5"/>
          <p:cNvSpPr>
            <a:spLocks noGrp="1"/>
          </p:cNvSpPr>
          <p:nvPr>
            <p:ph type="ctrTitle"/>
          </p:nvPr>
        </p:nvSpPr>
        <p:spPr>
          <a:xfrm>
            <a:off x="827584" y="3501008"/>
            <a:ext cx="7632848" cy="2235200"/>
          </a:xfrm>
        </p:spPr>
        <p:txBody>
          <a:bodyPr vert="horz" wrap="square" lIns="91440" tIns="45720" rIns="91440" bIns="45720" numCol="1" rtlCol="0" anchor="b" anchorCtr="0" compatLnSpc="1">
            <a:normAutofit fontScale="90000"/>
          </a:bodyPr>
          <a:lstStyle/>
          <a:p>
            <a:r>
              <a:rPr sz="1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sz="1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sz="1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sz="1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ДОШКОЛЬНОГО ОБРАЗОВАНИЯ ДЕТЕЙ С ТЯЖЕЛЫМИ НАРУШЕНИЯМИ РЕЧИ С 5 ДО 7 ЛЕТ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ДОШКОЛЬНОГО ОБРАЗОВАТЕЛЬНОГО УЧРЕЖДЕНИЯ «ДЕТСКИЙ САД №112 КОМБИНИРОВАННОГО ВИДА С ТАТАРСКИМ ЯЗЫКОМ ВОСПИТАНИЯ И ОБУЧЕНИЯ» СОВЕТСКОГО РАЙОНА Г. КАЗАНИ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r>
              <a:rPr sz="18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endParaRPr sz="1800" kern="1200" dirty="0"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sp>
        <p:nvSpPr>
          <p:cNvPr id="2052" name="TextBox 9"/>
          <p:cNvSpPr txBox="1"/>
          <p:nvPr/>
        </p:nvSpPr>
        <p:spPr>
          <a:xfrm>
            <a:off x="2357438" y="5286375"/>
            <a:ext cx="184150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323850" y="2060575"/>
            <a:ext cx="8186738" cy="357505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indent="0" algn="just" eaLnBrk="1" hangingPunct="1">
              <a:lnSpc>
                <a:spcPct val="70000"/>
              </a:lnSpc>
              <a:spcBef>
                <a:spcPct val="0"/>
              </a:spcBef>
            </a:pPr>
            <a:r>
              <a:rPr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схему для ориентировки в пространстве; </a:t>
            </a:r>
          </a:p>
          <a:p>
            <a:pPr marL="0" indent="0" algn="just" eaLnBrk="1" hangingPunct="1">
              <a:lnSpc>
                <a:spcPct val="70000"/>
              </a:lnSpc>
              <a:spcBef>
                <a:spcPct val="0"/>
              </a:spcBef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ситуативной речью в общении с другими детьми и со взрослыми, элементарными коммуникативными умениями, взаимодействует с окружающими взрослыми и сверстниками, используя речевые и неречевые средства общения; </a:t>
            </a:r>
          </a:p>
          <a:p>
            <a:pPr marL="0" indent="0" algn="just" eaLnBrk="1" hangingPunct="1">
              <a:lnSpc>
                <a:spcPct val="70000"/>
              </a:lnSpc>
              <a:spcBef>
                <a:spcPct val="0"/>
              </a:spcBef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самостоятельно получать новую информацию (задает вопросы, экспериментирует); </a:t>
            </a:r>
          </a:p>
          <a:p>
            <a:pPr marL="0" indent="0" algn="just" eaLnBrk="1" hangingPunct="1">
              <a:lnSpc>
                <a:spcPct val="70000"/>
              </a:lnSpc>
              <a:spcBef>
                <a:spcPct val="0"/>
              </a:spcBef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речи употребляет все части речи, кроме причастий и деепричастий, проявляет словотворчество; </a:t>
            </a:r>
          </a:p>
          <a:p>
            <a:pPr marL="0" indent="0" algn="just" eaLnBrk="1" hangingPunct="1">
              <a:lnSpc>
                <a:spcPct val="70000"/>
              </a:lnSpc>
              <a:spcBef>
                <a:spcPct val="0"/>
              </a:spcBef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сочиняет небольшую сказку или историю по теме, рассказывает о своих впечатлениях, высказывается по содержанию литературных произведений (с помощью взрослого и самостоятельно); </a:t>
            </a:r>
          </a:p>
          <a:p>
            <a:pPr marL="0" indent="0" algn="just" eaLnBrk="1" hangingPunct="1">
              <a:lnSpc>
                <a:spcPct val="70000"/>
              </a:lnSpc>
              <a:spcBef>
                <a:spcPct val="0"/>
              </a:spcBef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изображает предметы с деталями, появляются элементы сюжета, композиции; </a:t>
            </a:r>
          </a:p>
          <a:p>
            <a:pPr marL="0" indent="0" algn="just" eaLnBrk="1" hangingPunct="1">
              <a:lnSpc>
                <a:spcPct val="70000"/>
              </a:lnSpc>
              <a:spcBef>
                <a:spcPct val="0"/>
              </a:spcBef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 эмоционально относится к изобразительной деятельности, ее процессу и результатам, знает материалы и средства, используемые в процессе изобразительной деятельности, их свойства; </a:t>
            </a:r>
            <a:endParaRPr sz="19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267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8" y="404813"/>
            <a:ext cx="8120062" cy="1146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rtlCol="0" anchor="t" anchorCtr="0" compatLnSpc="1">
            <a:normAutofit fontScale="92500" lnSpcReduction="20000"/>
          </a:bodyPr>
          <a:lstStyle/>
          <a:p>
            <a:pPr algn="just" eaLnBrk="1" hangingPunct="1"/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основные цвета и их оттенки; </a:t>
            </a:r>
          </a:p>
          <a:p>
            <a:pPr algn="just" eaLnBrk="1" hangingPunct="1"/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сотрудничает с другими детьми в процессе выполнения коллективных работ; </a:t>
            </a:r>
          </a:p>
          <a:p>
            <a:pPr algn="just" eaLnBrk="1" hangingPunct="1"/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слушает музыку, понимает и интерпретирует выразительные средства музыки, проявляя желание самостоятельно заниматься музыкальной деятельностью; выполняет двигательные цепочки из трех-пяти элементов; </a:t>
            </a:r>
          </a:p>
          <a:p>
            <a:pPr algn="just" eaLnBrk="1" hangingPunct="1"/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общеразвивающие упражнения, ходьбу, бег в заданном темпе; </a:t>
            </a:r>
          </a:p>
          <a:p>
            <a:pPr algn="just" eaLnBrk="1" hangingPunct="1"/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описывает по вопросам взрослого свое самочувствие, может привлечь его внимание в случае плохого самочувствия, боли и т. п.; </a:t>
            </a:r>
          </a:p>
          <a:p>
            <a:pPr algn="just" eaLnBrk="1" hangingPunct="1"/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умывается, следит за своим внешним видом, соблюдает культуру поведения за столом, одевается и раздевается, ухаживает за вещами личного пользования. </a:t>
            </a:r>
          </a:p>
          <a:p>
            <a:pPr eaLnBrk="1" hangingPunct="1">
              <a:buNone/>
            </a:pPr>
            <a:r>
              <a:rPr sz="1900" dirty="0"/>
              <a:t> </a:t>
            </a:r>
          </a:p>
          <a:p>
            <a:pPr eaLnBrk="1" hangingPunct="1">
              <a:buNone/>
            </a:pPr>
            <a:endParaRPr sz="1900" dirty="0"/>
          </a:p>
        </p:txBody>
      </p:sp>
      <p:pic>
        <p:nvPicPr>
          <p:cNvPr id="12291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38" y="404813"/>
            <a:ext cx="8112125" cy="1146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714375" y="0"/>
            <a:ext cx="7972425" cy="1214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eaLnBrk="1" hangingPunct="1"/>
            <a:r>
              <a:rPr sz="2500" b="1" dirty="0"/>
              <a:t/>
            </a:r>
            <a:br>
              <a:rPr sz="2500" b="1" dirty="0"/>
            </a:br>
            <a:r>
              <a:rPr sz="2500" b="1" dirty="0"/>
              <a:t/>
            </a:r>
            <a:br>
              <a:rPr sz="2500" b="1" dirty="0"/>
            </a:br>
            <a:r>
              <a:rPr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освоения Программы (старший дошкольный возраст – 7 лет)</a:t>
            </a:r>
            <a:r>
              <a:rPr sz="3000" dirty="0">
                <a:solidFill>
                  <a:schemeClr val="tx1"/>
                </a:solidFill>
              </a:rPr>
              <a:t/>
            </a:r>
            <a:br>
              <a:rPr sz="3000" dirty="0">
                <a:solidFill>
                  <a:schemeClr val="tx1"/>
                </a:solidFill>
              </a:rPr>
            </a:br>
            <a:endParaRPr sz="3000" dirty="0">
              <a:solidFill>
                <a:schemeClr val="tx1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28625" y="1214438"/>
            <a:ext cx="8258175" cy="4840288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eaLnBrk="1" hangingPunct="1"/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сформированной мотивацией к школьному обучению;</a:t>
            </a:r>
          </a:p>
          <a:p>
            <a:pPr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усваивает значения новых слов на основе знаний о предметах и явлениях окружающего мира;</a:t>
            </a:r>
          </a:p>
          <a:p>
            <a:pPr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употребляет слова, обозначающие личностные характеристики, многозначные;</a:t>
            </a:r>
          </a:p>
          <a:p>
            <a:pPr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умеет подбирать слова с противоположным и сходным значением;</a:t>
            </a:r>
          </a:p>
          <a:p>
            <a:pPr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употребляет основные грамматические формы слова;</a:t>
            </a:r>
          </a:p>
          <a:p>
            <a:pPr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составляет различные виды описательных рассказов (описание, повествование, с элементами рассуждения) с соблюдением цельности и связности высказывания, составляет творческие рассказы;</a:t>
            </a:r>
          </a:p>
          <a:p>
            <a:pPr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владеет простыми формами фонематического анализа, способен осуществлять сложные формы фонематического анализа (с постепенным переводом речевых умений во внутренний план), осуществляет операции фонематического синтеза;</a:t>
            </a:r>
          </a:p>
          <a:p>
            <a:pPr eaLnBrk="1" hangingPunct="1"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663" y="1192213"/>
            <a:ext cx="8229600" cy="452596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осознает слоговое строение слова, осуществляет слоговой анализ и синтез слов (двухсложных с открытыми, закрытыми слогами, трехсложных с открытыми слогами, односложных);</a:t>
            </a:r>
          </a:p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произносит звуки (в соответствии с онтогенезом);</a:t>
            </a:r>
          </a:p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основными видами продуктивной деятельности, проявляет инициативу и самостоятельность в разных видах деятельности: в игре, общении, конструировании и др.;</a:t>
            </a:r>
          </a:p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выбирает род занятий, участников по совместной деятельности, избирательно и устойчиво взаимодействует с детьми;</a:t>
            </a:r>
          </a:p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участвует в коллективном создании замысла в игре и на занятиях;</a:t>
            </a:r>
          </a:p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 как можно более точное сообщение другому, проявляя внимание к собеседнику;</a:t>
            </a:r>
          </a:p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 свое поведение в соответствии с усвоенными нормами и правилами, проявляет кооперативные умения в процессе игры, соблюдая отношения партнерства, взаимопомощи, взаимной поддержки;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sz="1900" dirty="0"/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788" y="0"/>
            <a:ext cx="7974012" cy="1212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341313" y="1212850"/>
            <a:ext cx="8715375" cy="6126163"/>
          </a:xfrm>
          <a:ln/>
        </p:spPr>
        <p:txBody>
          <a:bodyPr vert="horz" wrap="square" lIns="91440" tIns="45720" rIns="91440" bIns="45720" anchor="t" anchorCtr="0"/>
          <a:lstStyle/>
          <a:p>
            <a:pPr marL="0" indent="0" eaLnBrk="1" hangingPunct="1">
              <a:spcBef>
                <a:spcPct val="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отстаивает усвоенные нормы и правила, стремится к самостоятельности;</a:t>
            </a:r>
          </a:p>
          <a:p>
            <a:pPr marL="0" indent="0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использует в играх знания, полученные в ходе наблюдений, знакомства с художественной литературой, картинным материалом, народным творчеством, историческими сведениями, мультфильмами;</a:t>
            </a:r>
          </a:p>
          <a:p>
            <a:pPr marL="0" indent="0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в процессе продуктивной деятельности все виды словесной регуляции;</a:t>
            </a:r>
          </a:p>
          <a:p>
            <a:pPr marL="0" indent="0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причинно-следственные связи между условиями жизни, внешними и функциональными свойствами в животном и растительном мире на основе наблюдений и практического экспериментирования;</a:t>
            </a:r>
          </a:p>
          <a:p>
            <a:pPr marL="0" indent="0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определяет пространственное расположение предметов относительно себя, геометрические фигуры;</a:t>
            </a:r>
          </a:p>
          <a:p>
            <a:pPr marL="0" indent="0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владеет элементарными математическими представлениями: количество в пределах десяти, знает цифры 0, 1–9, соотносит их с количеством предметов; решает простые арифметические задачи устно, используя при необходимости в качестве счетного материала символические изображения;</a:t>
            </a:r>
          </a:p>
          <a:p>
            <a:pPr marL="0" indent="0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определяет времена года, части суток;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0"/>
              </a:spcBef>
            </a:pPr>
            <a:endParaRPr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36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788" y="0"/>
            <a:ext cx="7974012" cy="1212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525" y="1196975"/>
            <a:ext cx="8362950" cy="452596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algn="just"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рассказы по сюжетным картинкам и по серии сюжетных картинок, используя графические схемы, наглядные опоры;</a:t>
            </a:r>
          </a:p>
          <a:p>
            <a:pPr algn="just"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составляет с помощью взрослого небольшие сообщения, рассказы из личного опыта;</a:t>
            </a:r>
          </a:p>
          <a:p>
            <a:pPr algn="just"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владеет предпосылками овладения грамотой;</a:t>
            </a:r>
          </a:p>
          <a:p>
            <a:pPr algn="just"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стремится к использованию различных средств и материалов в процессе изобразительной деятельности;</a:t>
            </a:r>
          </a:p>
          <a:p>
            <a:pPr algn="just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  самостоятельно     получает    новую    информацию    (задает   вопросы, 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экспериментирует);</a:t>
            </a:r>
          </a:p>
          <a:p>
            <a:pPr algn="just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пересказывает  литературные   произведения,    составляет  рассказ   по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иллюстративному   материалу   (картинам, фотографиям),   содержание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которых отражает эмоциональный, игровой, трудовой, познавательный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опыт;</a:t>
            </a:r>
          </a:p>
          <a:p>
            <a:pPr eaLnBrk="1" hangingPunct="1"/>
            <a:endParaRPr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387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0"/>
            <a:ext cx="7975600" cy="1212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452596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algn="just" eaLnBrk="1" hangingPunct="1">
              <a:lnSpc>
                <a:spcPct val="7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элементарные представления о видах искусства, понимает доступные произведения искусства (картины, иллюстрации к сказкам и рассказам, народная игрушка), воспринимает музыку, художественную литературу, фольклор;</a:t>
            </a:r>
          </a:p>
          <a:p>
            <a:pPr algn="just" eaLnBrk="1" hangingPunct="1">
              <a:lnSpc>
                <a:spcPct val="7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проявляет интерес к произведениям народной, классической и современной музыки, к музыкальным инструментам;</a:t>
            </a:r>
          </a:p>
          <a:p>
            <a:pPr algn="just" eaLnBrk="1" hangingPunct="1">
              <a:lnSpc>
                <a:spcPct val="7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сопереживает персонажам художественных произведений;</a:t>
            </a:r>
          </a:p>
          <a:p>
            <a:pPr algn="just" eaLnBrk="1" hangingPunct="1">
              <a:lnSpc>
                <a:spcPct val="7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выполняет основные виды движений и упражнения по словесной инструкции взрослых: согласованные движения, а также разноименные и разнонаправленные движения;</a:t>
            </a:r>
          </a:p>
          <a:p>
            <a:pPr algn="just" eaLnBrk="1" hangingPunct="1">
              <a:lnSpc>
                <a:spcPct val="7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элементарное двигательное и словесное планирование действий в ходе спортивных упражнений;</a:t>
            </a:r>
          </a:p>
          <a:p>
            <a:pPr algn="just" eaLnBrk="1" hangingPunct="1">
              <a:lnSpc>
                <a:spcPct val="7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знает и подчиняется правилам подвижных игр, эстафет, игр с элементами спорта;</a:t>
            </a:r>
          </a:p>
          <a:p>
            <a:pPr algn="just" eaLnBrk="1" hangingPunct="1">
              <a:lnSpc>
                <a:spcPct val="7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элементарными нормами и правилами здорового образа жизни (в питании, двигательном режиме, закаливании, при формировании полезных привычек и др.).</a:t>
            </a:r>
          </a:p>
          <a:p>
            <a:pPr algn="just" eaLnBrk="1" hangingPunct="1">
              <a:lnSpc>
                <a:spcPct val="70000"/>
              </a:lnSpc>
            </a:pPr>
            <a:endParaRPr sz="1900" dirty="0"/>
          </a:p>
        </p:txBody>
      </p:sp>
      <p:pic>
        <p:nvPicPr>
          <p:cNvPr id="17411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788" y="-171450"/>
            <a:ext cx="7974012" cy="1212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ln/>
        </p:spPr>
        <p:txBody>
          <a:bodyPr vert="horz" wrap="square" lIns="91440" tIns="45720" rIns="91440" bIns="45720" anchor="ctr" anchorCtr="0">
            <a:norm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 модель «Система педагогической, психологической помощи семье, воспитывающий ребенка  с ТНР»</a:t>
            </a: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555" name="Rectangle 6"/>
          <p:cNvSpPr/>
          <p:nvPr/>
        </p:nvSpPr>
        <p:spPr>
          <a:xfrm>
            <a:off x="2286000" y="2559050"/>
            <a:ext cx="4572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endParaRPr lang="ru-RU" altLang="ru-RU" b="0" dirty="0">
              <a:latin typeface="Arial" panose="020B0604020202020204" pitchFamily="34" charset="0"/>
            </a:endParaRPr>
          </a:p>
        </p:txBody>
      </p:sp>
      <p:sp>
        <p:nvSpPr>
          <p:cNvPr id="23556" name="Содержимое 2"/>
          <p:cNvSpPr/>
          <p:nvPr/>
        </p:nvSpPr>
        <p:spPr>
          <a:xfrm>
            <a:off x="539750" y="1484313"/>
            <a:ext cx="3286125" cy="2000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ru-RU" altLang="ru-RU" sz="1600" b="0" dirty="0">
                <a:latin typeface="Arial" panose="020B0604020202020204" pitchFamily="34" charset="0"/>
              </a:rPr>
              <a:t>         </a:t>
            </a:r>
            <a:endParaRPr lang="ru-RU" altLang="ru-RU" sz="1400" b="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457200" y="1142984"/>
          <a:ext cx="8229600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58" name="Прямоугольник 5"/>
          <p:cNvSpPr/>
          <p:nvPr/>
        </p:nvSpPr>
        <p:spPr>
          <a:xfrm>
            <a:off x="4206875" y="3983038"/>
            <a:ext cx="865188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b="0" dirty="0">
              <a:latin typeface="Arial" panose="020B0604020202020204" pitchFamily="34" charset="0"/>
            </a:endParaRPr>
          </a:p>
        </p:txBody>
      </p:sp>
      <p:sp>
        <p:nvSpPr>
          <p:cNvPr id="23559" name="Прямоугольник 6"/>
          <p:cNvSpPr/>
          <p:nvPr/>
        </p:nvSpPr>
        <p:spPr>
          <a:xfrm rot="-10800000" flipV="1">
            <a:off x="457200" y="4235450"/>
            <a:ext cx="8229600" cy="1755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родителей  с направлениями коррекционной работы с ребенком;</a:t>
            </a:r>
          </a:p>
          <a:p>
            <a:r>
              <a:rPr lang="ru-RU" alt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вовлечение их в разные формы работы в процессе коррекционного воздействия в условиях МБДОУ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>
            <a:normAutofit fontScale="90000"/>
          </a:bodyPr>
          <a:lstStyle/>
          <a:p>
            <a:pPr algn="ctr" eaLnBrk="1" hangingPunct="1"/>
            <a:r>
              <a:rPr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семьей воспитанника:</a:t>
            </a: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3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569913" y="1844675"/>
            <a:ext cx="8002587" cy="4641850"/>
          </a:xfrm>
          <a:ln/>
        </p:spPr>
        <p:txBody>
          <a:bodyPr vert="horz" wrap="square" lIns="91440" tIns="45720" rIns="91440" bIns="45720" anchor="t" anchorCtr="0"/>
          <a:lstStyle/>
          <a:p>
            <a:pPr algn="just"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аналитическое - изучение семьи, выяснение образовательных потребностей ребёнка с ТНР и предпочтений родителей для согласования воспитательных воздействий на ребенка;</a:t>
            </a:r>
          </a:p>
          <a:p>
            <a:pPr algn="just"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коммуникативно-деятельностное - направлено на повышение педагогической культуры родителей; вовлечение родителей в воспитательно-образовательный процесс; создание активной развивающей среды, обеспечивающей единые подходы к развитию личности в семье и детском коллективе;</a:t>
            </a:r>
          </a:p>
          <a:p>
            <a:pPr algn="just" eaLnBrk="1" hangingPunct="1"/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- пропаганда и популяризация </a:t>
            </a:r>
            <a:r>
              <a:rPr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открытого информационного пространства (</a:t>
            </a:r>
            <a:r>
              <a:rPr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ДОУ). </a:t>
            </a:r>
          </a:p>
          <a:p>
            <a:pPr eaLnBrk="1" hangingPunct="1"/>
            <a:endParaRPr sz="2400" dirty="0"/>
          </a:p>
        </p:txBody>
      </p:sp>
    </p:spTree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477838" y="374650"/>
            <a:ext cx="8229600" cy="1125538"/>
          </a:xfrm>
          <a:ln/>
        </p:spPr>
        <p:txBody>
          <a:bodyPr vert="horz" wrap="square" lIns="91440" tIns="45720" rIns="91440" bIns="45720" anchor="ctr" anchorCtr="0"/>
          <a:lstStyle/>
          <a:p>
            <a:pPr algn="ctr" eaLnBrk="1" hangingPunct="1"/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с семьей</a:t>
            </a:r>
            <a:endParaRPr lang="ru-RU" altLang="ru-RU" sz="32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603" name="Rectangle 3"/>
          <p:cNvSpPr>
            <a:spLocks noGrp="1"/>
          </p:cNvSpPr>
          <p:nvPr>
            <p:ph idx="1"/>
          </p:nvPr>
        </p:nvSpPr>
        <p:spPr>
          <a:xfrm>
            <a:off x="285750" y="1500188"/>
            <a:ext cx="8401050" cy="4625975"/>
          </a:xfrm>
          <a:ln/>
        </p:spPr>
        <p:txBody>
          <a:bodyPr vert="horz" wrap="square" lIns="91440" tIns="45720" rIns="91440" bIns="45720" anchor="t" anchorCtr="0">
            <a:normAutofit/>
          </a:bodyPr>
          <a:lstStyle/>
          <a:p>
            <a:pPr eaLnBrk="1" hangingPunct="1"/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проведении мониторинга (анкетирование, опрос);</a:t>
            </a:r>
          </a:p>
          <a:p>
            <a:pPr algn="just" eaLnBrk="1" hangingPunct="1"/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просветительской деятельности, направленной на повышение педагогической культуры, расширение информационного поля родителей (наглядная информация: стенды, папки – передвижки, памятки, консультации, мастер – классы, родительские собрания);</a:t>
            </a:r>
          </a:p>
          <a:p>
            <a:pPr algn="just" eaLnBrk="1" hangingPunct="1"/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воспитательно-образовательном </a:t>
            </a:r>
            <a:r>
              <a:rPr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ДОУ, направленном на установление сотрудничества и партнерских отношений с целью вовлечения родителей в единое образовательное пространство (дни открытых дверей, совместные праздники, развлечения, участие в творческих выставках и т.д).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565150" y="404813"/>
            <a:ext cx="8578850" cy="1143000"/>
          </a:xfrm>
          <a:ln/>
        </p:spPr>
        <p:txBody>
          <a:bodyPr vert="horz" wrap="square" lIns="91440" tIns="45720" rIns="91440" bIns="45720" anchor="ctr" anchorCtr="0"/>
          <a:lstStyle/>
          <a:p>
            <a:pPr algn="ctr" eaLnBrk="1" hangingPunct="1"/>
            <a:r>
              <a:rPr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АООП  для детей  с ТНР с 5 до 7 лет </a:t>
            </a:r>
            <a:br>
              <a:rPr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</a:t>
            </a:r>
            <a:r>
              <a:rPr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785938"/>
            <a:ext cx="8280920" cy="4340225"/>
          </a:xfrm>
          <a:ln/>
        </p:spPr>
        <p:txBody>
          <a:bodyPr vert="horz" wrap="square" lIns="91440" tIns="45720" rIns="91440" bIns="45720" anchor="t" anchorCtr="0">
            <a:normAutofit fontScale="92500" lnSpcReduction="20000"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дошкольного образования МБДОУ «Детский сад №112 комбинированного вида с татарским языком воспитания и обучения» Советского района г. Казани, примерной адаптированной основной образовательной программы для детей с тяжелыми нарушениями речи (общим недоразвитием речи) с 3 до 7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«Примерной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программы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развивающей работы в группах компенсирующей направленности ДОО для детей с тяжелым нарушением речи (общим недоразвитием речи) с 3 до 7 лет», автор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Нищева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подробное описание организации и содержания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развивающей работы в старшей и подготовительной к школе группах для детей с тяжелыми нарушениями речи во всех пяти образовательных областях в соответствии с Федеральным государственным образовательным стандартом дошкольного образования.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765175"/>
            <a:ext cx="8362950" cy="5792788"/>
          </a:xfrm>
        </p:spPr>
        <p:txBody>
          <a:bodyPr vert="horz" wrap="square" lIns="91440" tIns="45720" rIns="91440" bIns="45720" numCol="1" rtlCol="0" anchor="t" anchorCtr="0" compatLnSpc="1"/>
          <a:lstStyle/>
          <a:p>
            <a:pPr indent="450850" algn="ctr" eaLnBrk="1" hangingPunct="1">
              <a:buNone/>
            </a:pPr>
            <a:r>
              <a:rPr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учителя-логопеда с семьей ребенка с ОВЗ</a:t>
            </a:r>
          </a:p>
          <a:p>
            <a:pPr indent="450850" algn="ctr" eaLnBrk="1" hangingPunct="1">
              <a:buNone/>
            </a:pP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eaLnBrk="1" hangingPunct="1"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успешно помогает решать задачи в коррекционной работе : </a:t>
            </a:r>
          </a:p>
          <a:p>
            <a:pPr indent="450850" algn="just" eaLnBrk="1" hangingPunct="1"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Образовательные: уточнение, расширение и активизация словаря по лексическим темам;   развитие грамматического строя речи; развитие связной речи. </a:t>
            </a:r>
          </a:p>
          <a:p>
            <a:pPr indent="450850" algn="just" eaLnBrk="1" hangingPunct="1">
              <a:lnSpc>
                <a:spcPct val="114000"/>
              </a:lnSpc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Коррекционно - развивающие:  развитие индивидуальных способностей детей в творческой речевой деятельности; развитие психических процессов; развитие тонкой и общей моторики. </a:t>
            </a:r>
          </a:p>
          <a:p>
            <a:pPr indent="450850" algn="just" eaLnBrk="1" hangingPunct="1">
              <a:lnSpc>
                <a:spcPct val="114000"/>
              </a:lnSpc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Воспитательные:  воспитание сотрудничества, взаимопонимания, доброжелательности, инициативности, ответственности. </a:t>
            </a:r>
          </a:p>
          <a:p>
            <a:pPr indent="450850" eaLnBrk="1" hangingPunct="1"/>
            <a:endParaRPr sz="2000" dirty="0"/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14363" y="9525"/>
            <a:ext cx="7886700" cy="1325563"/>
          </a:xfrm>
          <a:ln/>
        </p:spPr>
        <p:txBody>
          <a:bodyPr vert="horz" wrap="square" lIns="91440" tIns="45720" rIns="91440" bIns="45720" anchor="ctr" anchorCtr="0"/>
          <a:lstStyle/>
          <a:p>
            <a:pPr algn="ctr" eaLnBrk="1" hangingPunct="1"/>
            <a:r>
              <a:rPr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программы:</a:t>
            </a:r>
            <a:endParaRPr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28625" y="1196975"/>
            <a:ext cx="8258175" cy="490061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algn="just" eaLnBrk="1" hangingPunct="1"/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определяет цели и задачи программы, принципы и подходы к ее формированию, планируемые результаты - целевые ориентиры.</a:t>
            </a:r>
          </a:p>
          <a:p>
            <a:pPr algn="just" eaLnBrk="1" hangingPunct="1">
              <a:buNone/>
            </a:pPr>
            <a:endParaRPr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развитие.</a:t>
            </a:r>
          </a:p>
          <a:p>
            <a:pPr algn="just" eaLnBrk="1" hangingPunct="1">
              <a:buNone/>
            </a:pPr>
            <a:endParaRPr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условия и материально – техническое обеспечение.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  <a:ln/>
        </p:spPr>
        <p:txBody>
          <a:bodyPr vert="horz" wrap="square" lIns="91440" tIns="45720" rIns="91440" bIns="45720" anchor="ctr" anchorCtr="0"/>
          <a:lstStyle/>
          <a:p>
            <a:pPr algn="ctr" eaLnBrk="1" hangingPunct="1"/>
            <a:r>
              <a:rPr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ТНР</a:t>
            </a:r>
            <a:endParaRPr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71500" y="1428750"/>
            <a:ext cx="8115300" cy="5143500"/>
          </a:xfrm>
          <a:ln/>
        </p:spPr>
        <p:txBody>
          <a:bodyPr vert="horz" wrap="square" lIns="91440" tIns="45720" rIns="91440" bIns="45720" anchor="t" anchorCtr="0"/>
          <a:lstStyle/>
          <a:p>
            <a:pPr algn="just" eaLnBrk="1" hangingPunct="1">
              <a:buNone/>
            </a:pPr>
            <a:r>
              <a:rPr sz="2400" dirty="0"/>
              <a:t>     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ТНР  – это категория детей с нарушениями всех компонентов речи при сохранном слухе и первично сохранном интеллекте.</a:t>
            </a:r>
          </a:p>
          <a:p>
            <a:pPr eaLnBrk="1" hangingPunct="1"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</a:t>
            </a:r>
            <a:r>
              <a:rPr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детей с ТНР относятся:</a:t>
            </a:r>
          </a:p>
          <a:p>
            <a:pPr algn="just" eaLnBrk="1" hangingPunct="1"/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Фонетико-фонематическим недоразвитием речи (ФФН) , которое проявляется в нарушении звукопроизношения и фонематического  слуха.</a:t>
            </a:r>
          </a:p>
          <a:p>
            <a:pPr algn="just" eaLnBrk="1" hangingPunct="1"/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Общим недоразвитием речи (ОНР), которое проявляется в нарушении различных компонентов речи: звукопроизношения,  фонематического слуха, лексико-грамматического строя  разной степени выраженности. </a:t>
            </a:r>
          </a:p>
          <a:p>
            <a:pPr eaLnBrk="1" hangingPunct="1">
              <a:buNone/>
            </a:pPr>
            <a:endParaRPr sz="2400" dirty="0"/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84213" y="188913"/>
            <a:ext cx="8229600" cy="1143000"/>
          </a:xfrm>
          <a:ln/>
        </p:spPr>
        <p:txBody>
          <a:bodyPr vert="horz" wrap="square" lIns="91440" tIns="45720" rIns="91440" bIns="45720" anchor="ctr" anchorCtr="0">
            <a:normAutofit/>
          </a:bodyPr>
          <a:lstStyle/>
          <a:p>
            <a:pPr algn="ctr" eaLnBrk="1" hangingPunct="1"/>
            <a:r>
              <a:rPr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ребёнка оценивается по четырем уровням развития речи:</a:t>
            </a:r>
            <a:endParaRPr sz="32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500063" y="1285875"/>
            <a:ext cx="8186737" cy="5286375"/>
          </a:xfrm>
          <a:ln/>
        </p:spPr>
        <p:txBody>
          <a:bodyPr vert="horz" wrap="square" lIns="91440" tIns="45720" rIns="91440" bIns="45720" anchor="t" anchorCtr="0">
            <a:normAutofit/>
          </a:bodyPr>
          <a:lstStyle/>
          <a:p>
            <a:pPr algn="just" eaLnBrk="1" hangingPunct="1"/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I уровне речевого развития 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ребёнка наблюдается полное отсутствие  или резкое ограничение словесных средств общения. Словарный запас  состоит  из отдельных лепетных слов, звуковых или звукоподражательных комплексов,  сопровождающихся жестами и мимикой;</a:t>
            </a:r>
          </a:p>
          <a:p>
            <a:pPr algn="just" eaLnBrk="1" hangingPunct="1"/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II уровне речевого развития  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речи ребенка присутствует короткая аграмматичная фраза, словарь состоит из  слов простой слоговой структуры (чаще существительные, глаголы, качественные прилагательные), но, наряду с этим,  произносительные возможности ребенка значительно отстают  от возрастной нормы;</a:t>
            </a:r>
          </a:p>
          <a:p>
            <a:pPr algn="just" eaLnBrk="1" hangingPunct="1"/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III уровне речевого развития 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речи ребенка появляется развернутая фразовая речь с выраженными  элементами лексико-грамматического и фонетико-фонематического недоразвития;</a:t>
            </a:r>
          </a:p>
          <a:p>
            <a:pPr algn="just" eaLnBrk="1" hangingPunct="1"/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I</a:t>
            </a:r>
            <a:r>
              <a:rPr lang="en-US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уровне речевого развития  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развернутой фразовой речи  наблюдаются остаточные  проявления недоразвития всех компонентов  языковой системы.</a:t>
            </a:r>
          </a:p>
          <a:p>
            <a:pPr eaLnBrk="1" hangingPunct="1"/>
            <a:endParaRPr sz="2400" dirty="0"/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406640" cy="1356360"/>
          </a:xfrm>
          <a:ln/>
        </p:spPr>
        <p:txBody>
          <a:bodyPr vert="horz" wrap="square" lIns="91440" tIns="45720" rIns="91440" bIns="45720" anchor="ctr" anchorCtr="0"/>
          <a:lstStyle/>
          <a:p>
            <a:pPr algn="ctr" eaLnBrk="1" hangingPunct="1"/>
            <a:r>
              <a:rPr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</a:t>
            </a:r>
            <a:endParaRPr sz="2800" b="1" dirty="0">
              <a:solidFill>
                <a:schemeClr val="tx1"/>
              </a:solidFill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  <a:ln/>
        </p:spPr>
        <p:txBody>
          <a:bodyPr vert="horz" wrap="square" lIns="91440" tIns="45720" rIns="91440" bIns="45720" anchor="t" anchorCtr="0"/>
          <a:lstStyle/>
          <a:p>
            <a:pPr algn="just" eaLnBrk="1" hangingPunct="1"/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системы работы в группах компенсирующей направленности для детей          с ТНР в возрасте с 5 до 7 лет;</a:t>
            </a:r>
          </a:p>
          <a:p>
            <a:pPr algn="just" eaLnBrk="1" hangingPunct="1"/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интеграция действий всех специалистов образовательного учреждения и родителей дошкольников;</a:t>
            </a:r>
          </a:p>
          <a:p>
            <a:pPr algn="just" eaLnBrk="1" hangingPunct="1"/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развивающего  обучения дошкольников с ТНР;</a:t>
            </a:r>
          </a:p>
          <a:p>
            <a:pPr eaLnBrk="1" hangingPunct="1"/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формирование базовых основ культуры личности детей-дошкольников с ТНР.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854392" y="332656"/>
            <a:ext cx="7406640" cy="1356360"/>
          </a:xfrm>
          <a:ln/>
        </p:spPr>
        <p:txBody>
          <a:bodyPr vert="horz" wrap="square" lIns="91440" tIns="45720" rIns="91440" bIns="45720" anchor="ctr" anchorCtr="0"/>
          <a:lstStyle/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 коррекции                                                                   проблем в развитии детей с ТНР: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28625" y="2204864"/>
            <a:ext cx="8258175" cy="3921299"/>
          </a:xfrm>
          <a:ln/>
        </p:spPr>
        <p:txBody>
          <a:bodyPr vert="horz" wrap="square" lIns="91440" tIns="45720" rIns="91440" bIns="45720" anchor="t" anchorCtr="0"/>
          <a:lstStyle/>
          <a:p>
            <a:pPr algn="just" eaLnBrk="1" hangingPunct="1"/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детьми самостоятельной,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грамматически правильной речью и коммуникативными навыками, фонетической системой русского языка, элементами грамоты;</a:t>
            </a:r>
          </a:p>
          <a:p>
            <a:pPr algn="just" eaLnBrk="1" hangingPunct="1"/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формирование  психологической  готовности к обучению в школе ;</a:t>
            </a:r>
          </a:p>
          <a:p>
            <a:pPr algn="just" eaLnBrk="1" hangingPunct="1"/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обеспечение  преемственности со следующей ступенью системы общего образования.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71500" y="0"/>
            <a:ext cx="8115300" cy="1143000"/>
          </a:xfrm>
        </p:spPr>
        <p:txBody>
          <a:bodyPr vert="horz" wrap="square" lIns="91440" tIns="45720" rIns="91440" bIns="45720" numCol="1" rtlCol="0" anchor="ctr" anchorCtr="0" compatLnSpc="1"/>
          <a:lstStyle/>
          <a:p>
            <a:pPr algn="ctr" eaLnBrk="1" hangingPunct="1"/>
            <a:r>
              <a:rPr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освоения Программы детьми старшего дошкольного возраста с ТНР (6</a:t>
            </a:r>
            <a:r>
              <a:rPr lang="en-US" altLang="x-none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лет)</a:t>
            </a:r>
            <a:endParaRPr sz="3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28625" y="1138238"/>
            <a:ext cx="8258175" cy="5530850"/>
          </a:xfrm>
          <a:ln/>
        </p:spPr>
        <p:txBody>
          <a:bodyPr vert="horz" wrap="square" lIns="91440" tIns="45720" rIns="91440" bIns="45720" anchor="t" anchorCtr="0"/>
          <a:lstStyle/>
          <a:p>
            <a:pPr marL="0" indent="0" algn="just" eaLnBrk="1" hangingPunct="1">
              <a:spcBef>
                <a:spcPct val="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мотивацию к занятиям, попытки планировать (с помощью    взрослого) деятельность для достижения какой-либо (конкретной) цели; </a:t>
            </a:r>
          </a:p>
          <a:p>
            <a:pPr marL="0" indent="0" algn="just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понимает и употребляет слова, обозначающие названия предметов, действий, признаков, состояний, свойств, качеств; в соответствии с ситуацией, различает разные формы слов (словообразовательные модели и грамматические формы); </a:t>
            </a:r>
          </a:p>
          <a:p>
            <a:pPr marL="0" indent="0" algn="just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пересказывает (с помощью взрослого) небольшую сказку, рассказ, с помощью взрослого рассказывает по картинке; </a:t>
            </a:r>
          </a:p>
          <a:p>
            <a:pPr marL="0" indent="0" algn="just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описательный рассказ по вопросам (с помощью взрослого), ориентируясь на игрушки, картинки, из личного опыта;  </a:t>
            </a:r>
          </a:p>
          <a:p>
            <a:pPr marL="0" indent="0" algn="just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владеет простыми формами фонематического анализа; </a:t>
            </a:r>
          </a:p>
          <a:p>
            <a:pPr marL="0" indent="0" algn="just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использует различные виды интонационных конструкций; </a:t>
            </a:r>
          </a:p>
          <a:p>
            <a:pPr marL="0" indent="0" algn="just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взаимосвязанные ролевые действия, изображающие социальные функции людей, понимает и называет свою роль; </a:t>
            </a:r>
          </a:p>
          <a:p>
            <a:pPr marL="0" indent="0" algn="just" eaLnBrk="1" hangingPunct="1">
              <a:spcBef>
                <a:spcPct val="0"/>
              </a:spcBef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использует в ходе игры различные натуральные предметы, их модели, предметы-заместители; передает в сюжетно-ролевых и театрализованных играх различные виды социальных отношений; </a:t>
            </a:r>
          </a:p>
          <a:p>
            <a:pPr marL="0" indent="0" algn="just" eaLnBrk="1" hangingPunct="1">
              <a:spcBef>
                <a:spcPct val="0"/>
              </a:spcBef>
            </a:pPr>
            <a:endParaRPr sz="2000" dirty="0"/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25400"/>
            <a:ext cx="8113713" cy="1146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325" y="1160463"/>
            <a:ext cx="8451850" cy="452596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стремится к самостоятельности, проявляет относительную независимость от взрослого; </a:t>
            </a:r>
          </a:p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 доброжелательное отношение к детям, взрослым, оказывает помощь в процессе деятельности, благодарит за помощь; </a:t>
            </a:r>
          </a:p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занимается различными видами детской деятельности, не отвлекаясь, в течение некоторого времени (не менее 15 мин.); </a:t>
            </a:r>
          </a:p>
          <a:p>
            <a:pPr algn="just" eaLnBrk="1" hangingPunct="1">
              <a:lnSpc>
                <a:spcPct val="80000"/>
              </a:lnSpc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устанавливает причинно-следственные связи между условиями жизни, внешними и функциональными свойствами в животном и растительном мире на основе наблюдений ;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осуществляет «пошаговое» планирование с последующим словесным  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отчетом о последовательности действий сначала с помощью 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взрослого, а затем самостоятельно;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имеет представления о времени на основе наиболее характерных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признаков (по наблюдениям в природе, по изображениям на  картинках);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узнает и называет реальные явления и их  изображения:  времена  года  и    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части суток; </a:t>
            </a:r>
          </a:p>
          <a:p>
            <a:pPr eaLnBrk="1" hangingPunct="1">
              <a:lnSpc>
                <a:spcPct val="80000"/>
              </a:lnSpc>
              <a:buNone/>
            </a:pPr>
            <a:endParaRPr sz="1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endParaRPr sz="1900" dirty="0"/>
          </a:p>
        </p:txBody>
      </p: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37</TotalTime>
  <Words>1271</Words>
  <Application>Microsoft Office PowerPoint</Application>
  <PresentationFormat>Экран (4:3)</PresentationFormat>
  <Paragraphs>138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Базис</vt:lpstr>
      <vt:lpstr>  АДАПТИРОВАННАЯ ОСНОВНАЯ ОБРАЗОВАТЕЛЬНАЯ ПРОГРАММА ДОШКОЛЬНОГО ОБРАЗОВАНИЯ ДЕТЕЙ С ТЯЖЕЛЫМИ НАРУШЕНИЯМИ РЕЧИ С 5 ДО 7 ЛЕТ МУНИЦИПАЛЬНОГО БЮДЖЕТНОГО ДОШКОЛЬНОГО ОБРАЗОВАТЕЛЬНОГО УЧРЕЖДЕНИЯ «ДЕТСКИЙ САД №112 КОМБИНИРОВАННОГО ВИДА С ТАТАРСКИМ ЯЗЫКОМ ВОСПИТАНИЯ И ОБУЧЕНИЯ» СОВЕТСКОГО РАЙОНА Г. КАЗАНИ   </vt:lpstr>
      <vt:lpstr>АООП  для детей  с ТНР с 5 до 7 лет  разработана на основе:</vt:lpstr>
      <vt:lpstr>Структура программы:</vt:lpstr>
      <vt:lpstr>Дети с ТНР</vt:lpstr>
      <vt:lpstr>Речь ребёнка оценивается по четырем уровням развития речи:</vt:lpstr>
      <vt:lpstr>Цель Программы:</vt:lpstr>
      <vt:lpstr>  Задачи  коррекции                                                                   проблем в развитии детей с ТНР:</vt:lpstr>
      <vt:lpstr>Целевые ориентиры освоения Программы детьми старшего дошкольного возраста с ТНР (6 лет)</vt:lpstr>
      <vt:lpstr>Презентация PowerPoint</vt:lpstr>
      <vt:lpstr>Презентация PowerPoint</vt:lpstr>
      <vt:lpstr>Презентация PowerPoint</vt:lpstr>
      <vt:lpstr>  Целевые ориентиры на этапе завершения освоения Программы (старший дошкольный возраст – 7 лет) 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Структурная модель «Система педагогической, психологической помощи семье, воспитывающий ребенка  с ТНР»</vt:lpstr>
      <vt:lpstr>Взаимодействие с семьей воспитанника: </vt:lpstr>
      <vt:lpstr>Формы взаимодействия с семьей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воспитателя в логопедической группе</dc:title>
  <dc:creator>офицеры</dc:creator>
  <cp:lastModifiedBy>Алиса Алиса</cp:lastModifiedBy>
  <cp:revision>282</cp:revision>
  <dcterms:created xsi:type="dcterms:W3CDTF">2009-11-15T15:11:13Z</dcterms:created>
  <dcterms:modified xsi:type="dcterms:W3CDTF">2022-11-10T08:37:22Z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1049-11.2.0.9984</vt:lpwstr>
  </property>
</Properties>
</file>